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18872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Uyqt0yutQ82GqK+rY2lNfUvIK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5" autoAdjust="0"/>
  </p:normalViewPr>
  <p:slideViewPr>
    <p:cSldViewPr snapToGrid="0">
      <p:cViewPr varScale="1">
        <p:scale>
          <a:sx n="67" d="100"/>
          <a:sy n="67" d="100"/>
        </p:scale>
        <p:origin x="1330" y="53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936b71f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9b936b71f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b936b71f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9b936b71f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b936b7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9b936b7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0af57ab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a0af57ab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af57ab8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a0af57ab8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0af57ab8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a0af57ab8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0af57ab8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0af57ab8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af57ab8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a0af57ab8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0af57ab8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a0af57ab8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b936b71f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9b936b71f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b936b71f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g9b936b71f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b936b71f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9b936b71f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b936b71f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9b936b71f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b936b71f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9b936b71f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b936b71f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9b936b71f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 descr="NCDOT_PowerPoint_Template-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887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517294" y="3831921"/>
            <a:ext cx="1075352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517295" y="5105400"/>
            <a:ext cx="832104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2"/>
          </p:nvPr>
        </p:nvSpPr>
        <p:spPr>
          <a:xfrm>
            <a:off x="518003" y="5854700"/>
            <a:ext cx="8645048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/>
          <p:nvPr/>
        </p:nvSpPr>
        <p:spPr>
          <a:xfrm>
            <a:off x="5667632" y="1454295"/>
            <a:ext cx="56031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Research &amp; Innovation Summit – 2020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Media">
  <p:cSld name="Title, Text &amp; Media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594360" y="469900"/>
            <a:ext cx="106984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90311" y="88900"/>
            <a:ext cx="500253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594360" y="1752600"/>
            <a:ext cx="10698480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30" cy="2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Only">
  <p:cSld name="Title &amp; Text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94360" y="469900"/>
            <a:ext cx="106984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594360" y="1733551"/>
            <a:ext cx="1069848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6290311" y="88900"/>
            <a:ext cx="500253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 descr="NCDOT_PowerPoint_Template-0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1887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594360" y="469900"/>
            <a:ext cx="106984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594360" y="1795463"/>
            <a:ext cx="1069848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pala@nc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orfanidisg2@winthrop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34KNasYnAio" TargetMode="External"/><Relationship Id="rId4" Type="http://schemas.openxmlformats.org/officeDocument/2006/relationships/hyperlink" Target="https://storymaps.arcgis.com/stories/fb44c65bc2c84308a110c818f3e10c6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opala@ncsu.edu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>
            <a:spLocks noGrp="1"/>
          </p:cNvSpPr>
          <p:nvPr>
            <p:ph type="ctrTitle"/>
          </p:nvPr>
        </p:nvSpPr>
        <p:spPr>
          <a:xfrm>
            <a:off x="517294" y="3641182"/>
            <a:ext cx="10753529" cy="93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Effective Identification and Engagement of Transportation Stakeholders Using Geospatial Analytics and Online Advertising </a:t>
            </a:r>
            <a:endParaRPr sz="2900" dirty="0"/>
          </a:p>
        </p:txBody>
      </p:sp>
      <p:sp>
        <p:nvSpPr>
          <p:cNvPr id="38" name="Google Shape;38;p1"/>
          <p:cNvSpPr txBox="1">
            <a:spLocks noGrp="1"/>
          </p:cNvSpPr>
          <p:nvPr>
            <p:ph type="subTitle" idx="1"/>
          </p:nvPr>
        </p:nvSpPr>
        <p:spPr>
          <a:xfrm>
            <a:off x="562174" y="4555752"/>
            <a:ext cx="832104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</a:pPr>
            <a:r>
              <a:rPr lang="en-US" sz="2500" dirty="0"/>
              <a:t>Okan Pala, Ph.D. | 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opala@ncsu.edu</a:t>
            </a:r>
            <a:r>
              <a:rPr lang="en-US" sz="1900" dirty="0"/>
              <a:t> </a:t>
            </a:r>
            <a:r>
              <a:rPr lang="en-US" sz="2600" dirty="0"/>
              <a:t> </a:t>
            </a:r>
            <a:endParaRPr sz="2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518003" y="5854700"/>
            <a:ext cx="8645048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</a:pPr>
            <a:r>
              <a:rPr lang="en-US" sz="2200" dirty="0"/>
              <a:t>North Carolina State University</a:t>
            </a:r>
            <a:r>
              <a:rPr lang="en-US" dirty="0"/>
              <a:t> 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42201"/>
              </p:ext>
            </p:extLst>
          </p:nvPr>
        </p:nvGraphicFramePr>
        <p:xfrm>
          <a:off x="6769460" y="5029200"/>
          <a:ext cx="3216012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583">
                  <a:extLst>
                    <a:ext uri="{9D8B030D-6E8A-4147-A177-3AD203B41FA5}">
                      <a16:colId xmlns:a16="http://schemas.microsoft.com/office/drawing/2014/main" val="3373704132"/>
                    </a:ext>
                  </a:extLst>
                </a:gridCol>
                <a:gridCol w="1515429">
                  <a:extLst>
                    <a:ext uri="{9D8B030D-6E8A-4147-A177-3AD203B41FA5}">
                      <a16:colId xmlns:a16="http://schemas.microsoft.com/office/drawing/2014/main" val="244822428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Joseph E. Hummer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Chair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6709505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Jamille Robbins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5513247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Anna Henderson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97689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Sean Epperson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1349383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Terry Canales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9527255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Mike Reese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Member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09759427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62174" y="5103396"/>
            <a:ext cx="4089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</a:rPr>
              <a:t>George </a:t>
            </a:r>
            <a:r>
              <a:rPr lang="en-US" sz="1600" dirty="0" err="1">
                <a:solidFill>
                  <a:srgbClr val="595959"/>
                </a:solidFill>
              </a:rPr>
              <a:t>Orfanidis</a:t>
            </a:r>
            <a:r>
              <a:rPr lang="en-US" sz="1600" dirty="0">
                <a:solidFill>
                  <a:srgbClr val="595959"/>
                </a:solidFill>
              </a:rPr>
              <a:t> |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orfanidisg2@winthrop.edu</a:t>
            </a:r>
            <a:r>
              <a:rPr lang="en-US" dirty="0"/>
              <a:t> 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b936b71f5_0_201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15" name="Google Shape;115;g9b936b71f5_0_201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6" name="Google Shape;116;g9b936b71f5_0_201"/>
          <p:cNvSpPr txBox="1"/>
          <p:nvPr/>
        </p:nvSpPr>
        <p:spPr>
          <a:xfrm>
            <a:off x="1124125" y="449375"/>
            <a:ext cx="9843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Geospatial Analysis Tools 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200" b="1">
                <a:solidFill>
                  <a:srgbClr val="B7B7B7"/>
                </a:solidFill>
              </a:rPr>
              <a:t>Network Analysis</a:t>
            </a:r>
            <a:r>
              <a:rPr lang="en-US" sz="1200" b="1">
                <a:solidFill>
                  <a:srgbClr val="595959"/>
                </a:solidFill>
              </a:rPr>
              <a:t> |</a:t>
            </a:r>
            <a:r>
              <a:rPr lang="en-US" sz="1500" b="1">
                <a:solidFill>
                  <a:srgbClr val="595959"/>
                </a:solidFill>
              </a:rPr>
              <a:t> </a:t>
            </a:r>
            <a:r>
              <a:rPr lang="en-US" sz="1200" b="1">
                <a:solidFill>
                  <a:srgbClr val="B7B7B7"/>
                </a:solidFill>
              </a:rPr>
              <a:t>Affected Areas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500" b="1" u="sng">
                <a:solidFill>
                  <a:srgbClr val="595959"/>
                </a:solidFill>
              </a:rPr>
              <a:t>Areas with Demographic Interest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117" name="Google Shape;117;g9b936b71f5_0_201"/>
          <p:cNvPicPr preferRelativeResize="0"/>
          <p:nvPr/>
        </p:nvPicPr>
        <p:blipFill rotWithShape="1">
          <a:blip r:embed="rId3">
            <a:alphaModFix/>
          </a:blip>
          <a:srcRect t="1756" b="1756"/>
          <a:stretch/>
        </p:blipFill>
        <p:spPr>
          <a:xfrm>
            <a:off x="1358275" y="1755825"/>
            <a:ext cx="9504401" cy="47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9b936b71f5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500" y="3883600"/>
            <a:ext cx="3748076" cy="25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936b71f5_0_210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24" name="Google Shape;124;g9b936b71f5_0_210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25" name="Google Shape;125;g9b936b71f5_0_210"/>
          <p:cNvPicPr preferRelativeResize="0"/>
          <p:nvPr/>
        </p:nvPicPr>
        <p:blipFill rotWithShape="1">
          <a:blip r:embed="rId3">
            <a:alphaModFix/>
          </a:blip>
          <a:srcRect l="34493" t="23214" r="51274" b="9085"/>
          <a:stretch/>
        </p:blipFill>
        <p:spPr>
          <a:xfrm>
            <a:off x="4951425" y="1073850"/>
            <a:ext cx="1984349" cy="4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9b936b71f5_0_210"/>
          <p:cNvSpPr/>
          <p:nvPr/>
        </p:nvSpPr>
        <p:spPr>
          <a:xfrm>
            <a:off x="4860975" y="960200"/>
            <a:ext cx="2159400" cy="1633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g9b936b71f5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600" y="1115500"/>
            <a:ext cx="1984350" cy="13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9b936b71f5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400" y="1115500"/>
            <a:ext cx="1984350" cy="13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b936b71f5_0_217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34" name="Google Shape;134;g9b936b71f5_0_217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5" name="Google Shape;135;g9b936b71f5_0_217"/>
          <p:cNvSpPr txBox="1"/>
          <p:nvPr/>
        </p:nvSpPr>
        <p:spPr>
          <a:xfrm>
            <a:off x="611850" y="430300"/>
            <a:ext cx="106635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Public Engagement Using Online Advertising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500" b="1" u="sng">
                <a:solidFill>
                  <a:srgbClr val="595959"/>
                </a:solidFill>
              </a:rPr>
              <a:t>Target Local Stakeholders </a:t>
            </a:r>
            <a:r>
              <a:rPr lang="en-US" sz="1200" b="1">
                <a:solidFill>
                  <a:srgbClr val="595959"/>
                </a:solidFill>
              </a:rPr>
              <a:t>| </a:t>
            </a:r>
            <a:r>
              <a:rPr lang="en-US" sz="1200" b="1">
                <a:solidFill>
                  <a:srgbClr val="B7B7B7"/>
                </a:solidFill>
              </a:rPr>
              <a:t>Target Relevant but Nonlocal Stakeholders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Target Stakeholders with Relevant Demographic Profile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136" name="Google Shape;136;g9b936b71f5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58" y="1889950"/>
            <a:ext cx="5444279" cy="4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9b936b71f5_0_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3220325"/>
            <a:ext cx="816500" cy="8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9b936b71f5_0_217"/>
          <p:cNvSpPr txBox="1"/>
          <p:nvPr/>
        </p:nvSpPr>
        <p:spPr>
          <a:xfrm>
            <a:off x="6813850" y="1889950"/>
            <a:ext cx="43686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 aim to target stakeholders whose house/business is located in close proximity to the project’s site and as a result, they will be centrally affected by the implementation of the proposed project.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0af57ab86_0_2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44" name="Google Shape;144;ga0af57ab86_0_2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5" name="Google Shape;145;ga0af57ab86_0_2"/>
          <p:cNvSpPr txBox="1"/>
          <p:nvPr/>
        </p:nvSpPr>
        <p:spPr>
          <a:xfrm>
            <a:off x="611850" y="430300"/>
            <a:ext cx="106635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Public Engagement Using Online Advertising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200" b="1">
                <a:solidFill>
                  <a:srgbClr val="B7B7B7"/>
                </a:solidFill>
              </a:rPr>
              <a:t>Target Local Stakeholders </a:t>
            </a:r>
            <a:r>
              <a:rPr lang="en-US" sz="1200" b="1">
                <a:solidFill>
                  <a:srgbClr val="595959"/>
                </a:solidFill>
              </a:rPr>
              <a:t>| </a:t>
            </a:r>
            <a:r>
              <a:rPr lang="en-US" sz="1500" b="1" u="sng">
                <a:solidFill>
                  <a:srgbClr val="595959"/>
                </a:solidFill>
              </a:rPr>
              <a:t>Target Relevant but Nonlocal Stakeholders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Target Stakeholders with Relevant Demographic Profile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146" name="Google Shape;146;ga0af57ab86_0_2"/>
          <p:cNvSpPr txBox="1"/>
          <p:nvPr/>
        </p:nvSpPr>
        <p:spPr>
          <a:xfrm>
            <a:off x="6813850" y="2004775"/>
            <a:ext cx="43686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 aim to target migratorily affected stakeholders that regularly commute to the projects’ site. </a:t>
            </a:r>
            <a:endParaRPr sz="2000"/>
          </a:p>
        </p:txBody>
      </p:sp>
      <p:pic>
        <p:nvPicPr>
          <p:cNvPr id="147" name="Google Shape;147;ga0af57ab8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12" y="2004775"/>
            <a:ext cx="5800275" cy="4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a0af57ab8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75" y="233017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a0af57ab86_0_2"/>
          <p:cNvCxnSpPr>
            <a:stCxn id="148" idx="2"/>
          </p:cNvCxnSpPr>
          <p:nvPr/>
        </p:nvCxnSpPr>
        <p:spPr>
          <a:xfrm flipH="1">
            <a:off x="3942775" y="3015975"/>
            <a:ext cx="925200" cy="5010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0" name="Google Shape;150;ga0af57ab8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25" y="3857150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a0af57ab86_0_2"/>
          <p:cNvCxnSpPr>
            <a:stCxn id="150" idx="2"/>
          </p:cNvCxnSpPr>
          <p:nvPr/>
        </p:nvCxnSpPr>
        <p:spPr>
          <a:xfrm>
            <a:off x="4915025" y="4542950"/>
            <a:ext cx="584400" cy="670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ga0af57ab86_0_2"/>
          <p:cNvSpPr/>
          <p:nvPr/>
        </p:nvSpPr>
        <p:spPr>
          <a:xfrm>
            <a:off x="4668400" y="3856325"/>
            <a:ext cx="542400" cy="608700"/>
          </a:xfrm>
          <a:prstGeom prst="noSmoking">
            <a:avLst>
              <a:gd name="adj" fmla="val 1875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af57ab86_0_22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58" name="Google Shape;158;ga0af57ab86_0_22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59" name="Google Shape;159;ga0af57ab86_0_22"/>
          <p:cNvSpPr txBox="1"/>
          <p:nvPr/>
        </p:nvSpPr>
        <p:spPr>
          <a:xfrm>
            <a:off x="434100" y="431125"/>
            <a:ext cx="11019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Public Engagement Using Online Advertising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200" b="1">
                <a:solidFill>
                  <a:srgbClr val="B7B7B7"/>
                </a:solidFill>
              </a:rPr>
              <a:t>Target Local Stakeholders </a:t>
            </a:r>
            <a:r>
              <a:rPr lang="en-US" sz="1200" b="1">
                <a:solidFill>
                  <a:srgbClr val="595959"/>
                </a:solidFill>
              </a:rPr>
              <a:t>| </a:t>
            </a:r>
            <a:r>
              <a:rPr lang="en-US" sz="1300" b="1">
                <a:solidFill>
                  <a:srgbClr val="B7B7B7"/>
                </a:solidFill>
              </a:rPr>
              <a:t>Target Relevant but Nonlocal Stakeholders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500" b="1" u="sng">
                <a:solidFill>
                  <a:srgbClr val="595959"/>
                </a:solidFill>
              </a:rPr>
              <a:t>Target Stakeholders with Relevant Demographic Profile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160" name="Google Shape;160;ga0af57ab86_0_22"/>
          <p:cNvSpPr txBox="1"/>
          <p:nvPr/>
        </p:nvSpPr>
        <p:spPr>
          <a:xfrm>
            <a:off x="6813850" y="2004775"/>
            <a:ext cx="43686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aim to target stakeholders that have a greater interest in the proposed transportation project.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61" name="Google Shape;161;ga0af57ab8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5" y="2004775"/>
            <a:ext cx="6064399" cy="41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0af57ab86_0_39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67" name="Google Shape;167;ga0af57ab86_0_39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8" name="Google Shape;168;ga0af57ab86_0_39"/>
          <p:cNvSpPr txBox="1"/>
          <p:nvPr/>
        </p:nvSpPr>
        <p:spPr>
          <a:xfrm>
            <a:off x="434100" y="431125"/>
            <a:ext cx="11019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Semi-Automated Creation of Advertising Campaigns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169" name="Google Shape;169;ga0af57ab8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25" y="229733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a0af57ab86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098" y="1469050"/>
            <a:ext cx="2300950" cy="4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a0af57ab86_0_39"/>
          <p:cNvSpPr/>
          <p:nvPr/>
        </p:nvSpPr>
        <p:spPr>
          <a:xfrm>
            <a:off x="900550" y="2055175"/>
            <a:ext cx="2008800" cy="8637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List with excluded Zip Code, US States and other counties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ga0af57ab86_0_39"/>
          <p:cNvSpPr/>
          <p:nvPr/>
        </p:nvSpPr>
        <p:spPr>
          <a:xfrm>
            <a:off x="900475" y="3045088"/>
            <a:ext cx="2008800" cy="9600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List with areas that have significant population density of specific demographics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ga0af57ab86_0_39"/>
          <p:cNvSpPr/>
          <p:nvPr/>
        </p:nvSpPr>
        <p:spPr>
          <a:xfrm>
            <a:off x="900550" y="4131325"/>
            <a:ext cx="2008800" cy="8637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Personalized Spatial Engagement Portal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4" name="Google Shape;174;ga0af57ab86_0_39"/>
          <p:cNvCxnSpPr>
            <a:stCxn id="171" idx="3"/>
          </p:cNvCxnSpPr>
          <p:nvPr/>
        </p:nvCxnSpPr>
        <p:spPr>
          <a:xfrm>
            <a:off x="2909350" y="2487025"/>
            <a:ext cx="1115700" cy="1038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ga0af57ab86_0_39"/>
          <p:cNvCxnSpPr>
            <a:stCxn id="172" idx="3"/>
          </p:cNvCxnSpPr>
          <p:nvPr/>
        </p:nvCxnSpPr>
        <p:spPr>
          <a:xfrm>
            <a:off x="2909275" y="3525088"/>
            <a:ext cx="11157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ga0af57ab86_0_39"/>
          <p:cNvCxnSpPr>
            <a:stCxn id="173" idx="3"/>
          </p:cNvCxnSpPr>
          <p:nvPr/>
        </p:nvCxnSpPr>
        <p:spPr>
          <a:xfrm rot="10800000" flipH="1">
            <a:off x="2909350" y="3525175"/>
            <a:ext cx="1115700" cy="1038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ga0af57ab86_0_39"/>
          <p:cNvCxnSpPr/>
          <p:nvPr/>
        </p:nvCxnSpPr>
        <p:spPr>
          <a:xfrm rot="10800000" flipH="1">
            <a:off x="6903398" y="3510688"/>
            <a:ext cx="1385700" cy="11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f57ab86_0_56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83" name="Google Shape;183;ga0af57ab86_0_56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84" name="Google Shape;184;ga0af57ab86_0_56"/>
          <p:cNvPicPr preferRelativeResize="0"/>
          <p:nvPr/>
        </p:nvPicPr>
        <p:blipFill rotWithShape="1">
          <a:blip r:embed="rId3">
            <a:alphaModFix/>
          </a:blip>
          <a:srcRect l="34493" t="23214" r="51274" b="9085"/>
          <a:stretch/>
        </p:blipFill>
        <p:spPr>
          <a:xfrm>
            <a:off x="4951425" y="1073850"/>
            <a:ext cx="1984349" cy="4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a0af57ab86_0_56"/>
          <p:cNvSpPr/>
          <p:nvPr/>
        </p:nvSpPr>
        <p:spPr>
          <a:xfrm>
            <a:off x="4951500" y="4300550"/>
            <a:ext cx="1984200" cy="1633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0af57ab86_0_81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99" name="Google Shape;199;ga0af57ab86_0_81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00" name="Google Shape;200;ga0af57ab86_0_81"/>
          <p:cNvSpPr txBox="1"/>
          <p:nvPr/>
        </p:nvSpPr>
        <p:spPr>
          <a:xfrm>
            <a:off x="434100" y="431125"/>
            <a:ext cx="11019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Spatial Public Engagement Portal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201" name="Google Shape;201;ga0af57ab86_0_81"/>
          <p:cNvPicPr preferRelativeResize="0"/>
          <p:nvPr/>
        </p:nvPicPr>
        <p:blipFill rotWithShape="1">
          <a:blip r:embed="rId3">
            <a:alphaModFix/>
          </a:blip>
          <a:srcRect t="10985" b="5833"/>
          <a:stretch/>
        </p:blipFill>
        <p:spPr>
          <a:xfrm>
            <a:off x="495808" y="1705384"/>
            <a:ext cx="7172810" cy="425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a0af57ab86_0_81"/>
          <p:cNvSpPr txBox="1"/>
          <p:nvPr/>
        </p:nvSpPr>
        <p:spPr>
          <a:xfrm>
            <a:off x="-93255" y="1052903"/>
            <a:ext cx="7279429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888888"/>
                </a:solidFill>
              </a:rPr>
              <a:t>Example Story Map:</a:t>
            </a:r>
            <a:endParaRPr sz="2400" dirty="0">
              <a:solidFill>
                <a:srgbClr val="88888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hlinkClick r:id="rId4"/>
              </a:rPr>
              <a:t>https://storymaps.arcgis.com/stories/fb44c65bc2c84308a110c818f3e10c65</a:t>
            </a:r>
            <a:endParaRPr sz="2400" dirty="0">
              <a:solidFill>
                <a:srgbClr val="888888"/>
              </a:solidFill>
            </a:endParaRPr>
          </a:p>
        </p:txBody>
      </p:sp>
      <p:sp>
        <p:nvSpPr>
          <p:cNvPr id="204" name="Google Shape;204;ga0af57ab86_0_81"/>
          <p:cNvSpPr txBox="1"/>
          <p:nvPr/>
        </p:nvSpPr>
        <p:spPr>
          <a:xfrm>
            <a:off x="6643711" y="5974734"/>
            <a:ext cx="4295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dirty="0"/>
              <a:t>George’s summer research presentation video: </a:t>
            </a:r>
            <a:r>
              <a:rPr lang="en-US" u="sng" dirty="0">
                <a:hlinkClick r:id="rId5"/>
              </a:rPr>
              <a:t>https://www.youtube.com/watch?v=34KNasYnAio</a:t>
            </a:r>
            <a:endParaRPr sz="240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af57ab86_0_93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210" name="Google Shape;210;ga0af57ab86_0_93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1" name="Google Shape;211;ga0af57ab86_0_93"/>
          <p:cNvSpPr txBox="1"/>
          <p:nvPr/>
        </p:nvSpPr>
        <p:spPr>
          <a:xfrm>
            <a:off x="434100" y="733875"/>
            <a:ext cx="11019000" cy="29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Thank you !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Any Questions?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595959"/>
              </a:solidFill>
            </a:endParaRPr>
          </a:p>
        </p:txBody>
      </p:sp>
      <p:pic>
        <p:nvPicPr>
          <p:cNvPr id="212" name="Google Shape;212;ga0af57ab86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179" y="4685275"/>
            <a:ext cx="3433125" cy="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a0af57ab86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327" y="4437800"/>
            <a:ext cx="2216025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a0af57ab86_0_93"/>
          <p:cNvSpPr txBox="1"/>
          <p:nvPr/>
        </p:nvSpPr>
        <p:spPr>
          <a:xfrm>
            <a:off x="2963850" y="2748900"/>
            <a:ext cx="5959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</a:rPr>
              <a:t>Dr. Okan Pala |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opala@ncsu.edu</a:t>
            </a:r>
            <a:r>
              <a:rPr lang="en-US" sz="2400">
                <a:solidFill>
                  <a:srgbClr val="888888"/>
                </a:solidFill>
              </a:rPr>
              <a:t> </a:t>
            </a:r>
            <a:endParaRPr sz="24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body" idx="1"/>
          </p:nvPr>
        </p:nvSpPr>
        <p:spPr>
          <a:xfrm>
            <a:off x="6290311" y="88900"/>
            <a:ext cx="500253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2591275" y="446000"/>
            <a:ext cx="7252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Transportation Planning Process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326500" y="1283530"/>
            <a:ext cx="2343121" cy="1247060"/>
          </a:xfrm>
          <a:prstGeom prst="flowChartInputOutput">
            <a:avLst/>
          </a:prstGeom>
          <a:solidFill>
            <a:srgbClr val="CC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4525649" y="1283945"/>
            <a:ext cx="2122249" cy="1247060"/>
          </a:xfrm>
          <a:prstGeom prst="flowChartInputOutput">
            <a:avLst/>
          </a:prstGeom>
          <a:solidFill>
            <a:srgbClr val="CC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494925" y="1283530"/>
            <a:ext cx="2201600" cy="1247060"/>
          </a:xfrm>
          <a:prstGeom prst="flowChartInputOutput">
            <a:avLst/>
          </a:prstGeom>
          <a:solidFill>
            <a:srgbClr val="CC0000"/>
          </a:solidFill>
          <a:ln w="762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2"/>
          <p:cNvCxnSpPr>
            <a:stCxn id="47" idx="5"/>
            <a:endCxn id="48" idx="2"/>
          </p:cNvCxnSpPr>
          <p:nvPr/>
        </p:nvCxnSpPr>
        <p:spPr>
          <a:xfrm>
            <a:off x="4435309" y="1907060"/>
            <a:ext cx="302700" cy="3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51;p2"/>
          <p:cNvCxnSpPr>
            <a:stCxn id="48" idx="5"/>
            <a:endCxn id="49" idx="2"/>
          </p:cNvCxnSpPr>
          <p:nvPr/>
        </p:nvCxnSpPr>
        <p:spPr>
          <a:xfrm rot="10800000" flipH="1">
            <a:off x="6435673" y="1907175"/>
            <a:ext cx="279300" cy="3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52;p2"/>
          <p:cNvCxnSpPr>
            <a:stCxn id="49" idx="5"/>
          </p:cNvCxnSpPr>
          <p:nvPr/>
        </p:nvCxnSpPr>
        <p:spPr>
          <a:xfrm>
            <a:off x="8476365" y="1907060"/>
            <a:ext cx="435900" cy="9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53;p2"/>
          <p:cNvSpPr txBox="1"/>
          <p:nvPr/>
        </p:nvSpPr>
        <p:spPr>
          <a:xfrm>
            <a:off x="2845041" y="1588964"/>
            <a:ext cx="12354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Choice of site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4830826" y="1495340"/>
            <a:ext cx="15711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</a:rPr>
              <a:t>Ranking transportation needs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6978058" y="1590880"/>
            <a:ext cx="12354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Public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9120854" y="2367300"/>
            <a:ext cx="176100" cy="1635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9446578" y="2367300"/>
            <a:ext cx="176100" cy="1635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9772303" y="2367300"/>
            <a:ext cx="176100" cy="1635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2591275" y="2730598"/>
            <a:ext cx="7252200" cy="5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rgbClr val="595959"/>
                </a:solidFill>
              </a:rPr>
              <a:t>Problem Statement</a:t>
            </a:r>
            <a:endParaRPr sz="3600" dirty="0">
              <a:solidFill>
                <a:srgbClr val="595959"/>
              </a:solidFill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1086525" y="3280227"/>
            <a:ext cx="9824400" cy="3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Local stakeholders are more likely to get involved in the planning process of it compared to commuting stakeholders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Some stakeholders participate in the planning of the project because they are skeptical about long term construction nearby. 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Some stakeholders do not live in the vicinity of the project location and therefore they are 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Not aware of the existence of the project  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Not aware of the improvement that the project implementation would provide to them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1800" b="1" dirty="0">
                <a:solidFill>
                  <a:schemeClr val="dk1"/>
                </a:solidFill>
              </a:rPr>
              <a:t>Local: </a:t>
            </a:r>
            <a:r>
              <a:rPr lang="en-US" sz="1800" dirty="0">
                <a:solidFill>
                  <a:schemeClr val="dk1"/>
                </a:solidFill>
              </a:rPr>
              <a:t>stakeholders that live or work in close proximity to the project’s location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1800" b="1" dirty="0">
                <a:solidFill>
                  <a:schemeClr val="dk1"/>
                </a:solidFill>
              </a:rPr>
              <a:t>Commuting: </a:t>
            </a:r>
            <a:r>
              <a:rPr lang="en-US" sz="1800" dirty="0">
                <a:solidFill>
                  <a:schemeClr val="dk1"/>
                </a:solidFill>
              </a:rPr>
              <a:t>stakeholders that regularly commute near the project’s location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30" cy="2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67" name="Google Shape;6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500" y="4051923"/>
            <a:ext cx="3269748" cy="19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1105575" y="570025"/>
            <a:ext cx="98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Overarching Goal  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1665150" y="1473425"/>
            <a:ext cx="8556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NCDOT aims to gain the input from full spectrum of citizens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55600" algn="ctr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</a:rPr>
              <a:t>Involving the public early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</a:rPr>
              <a:t>Continued involvement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b936b71f5_0_151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75" name="Google Shape;75;g9b936b71f5_0_151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6" name="Google Shape;76;g9b936b71f5_0_151"/>
          <p:cNvSpPr txBox="1"/>
          <p:nvPr/>
        </p:nvSpPr>
        <p:spPr>
          <a:xfrm>
            <a:off x="1105575" y="570025"/>
            <a:ext cx="98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Overview of the project   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77" name="Google Shape;77;g9b936b71f5_0_151"/>
          <p:cNvPicPr preferRelativeResize="0"/>
          <p:nvPr/>
        </p:nvPicPr>
        <p:blipFill rotWithShape="1">
          <a:blip r:embed="rId3">
            <a:alphaModFix/>
          </a:blip>
          <a:srcRect l="749" t="5049" r="621" b="2134"/>
          <a:stretch/>
        </p:blipFill>
        <p:spPr>
          <a:xfrm>
            <a:off x="953000" y="1336975"/>
            <a:ext cx="9996175" cy="48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b936b71f5_0_161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83" name="Google Shape;83;g9b936b71f5_0_161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4" name="Google Shape;84;g9b936b71f5_0_161"/>
          <p:cNvPicPr preferRelativeResize="0"/>
          <p:nvPr/>
        </p:nvPicPr>
        <p:blipFill rotWithShape="1">
          <a:blip r:embed="rId3">
            <a:alphaModFix/>
          </a:blip>
          <a:srcRect l="34493" t="23214" r="51274" b="9085"/>
          <a:stretch/>
        </p:blipFill>
        <p:spPr>
          <a:xfrm>
            <a:off x="4951425" y="1073850"/>
            <a:ext cx="1984349" cy="4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9b936b71f5_0_161"/>
          <p:cNvSpPr/>
          <p:nvPr/>
        </p:nvSpPr>
        <p:spPr>
          <a:xfrm>
            <a:off x="4889800" y="2612250"/>
            <a:ext cx="1984200" cy="1633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b936b71f5_0_173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91" name="Google Shape;91;g9b936b71f5_0_173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3" name="Google Shape;93;g9b936b71f5_0_173"/>
          <p:cNvSpPr txBox="1"/>
          <p:nvPr/>
        </p:nvSpPr>
        <p:spPr>
          <a:xfrm>
            <a:off x="1124125" y="449375"/>
            <a:ext cx="9843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Geospatial Analysis Tools 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500" b="1" u="sng">
                <a:solidFill>
                  <a:srgbClr val="595959"/>
                </a:solidFill>
              </a:rPr>
              <a:t>Network Analysis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Affected Areas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Areas with Demographic Interest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669" t="18786" r="18550" b="3793"/>
          <a:stretch/>
        </p:blipFill>
        <p:spPr>
          <a:xfrm>
            <a:off x="2995643" y="1605149"/>
            <a:ext cx="5856647" cy="49004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b936b71f5_0_173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91" name="Google Shape;91;g9b936b71f5_0_173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92" name="Google Shape;92;g9b936b71f5_0_173"/>
          <p:cNvPicPr preferRelativeResize="0"/>
          <p:nvPr/>
        </p:nvPicPr>
        <p:blipFill rotWithShape="1">
          <a:blip r:embed="rId3">
            <a:alphaModFix/>
          </a:blip>
          <a:srcRect l="1204" t="3135" r="842" b="2140"/>
          <a:stretch/>
        </p:blipFill>
        <p:spPr>
          <a:xfrm>
            <a:off x="997625" y="2108625"/>
            <a:ext cx="9891941" cy="36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9b936b71f5_0_173"/>
          <p:cNvSpPr txBox="1"/>
          <p:nvPr/>
        </p:nvSpPr>
        <p:spPr>
          <a:xfrm>
            <a:off x="1124125" y="449375"/>
            <a:ext cx="9843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Geospatial Analysis Tools 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500" b="1" u="sng">
                <a:solidFill>
                  <a:srgbClr val="595959"/>
                </a:solidFill>
              </a:rPr>
              <a:t>Network Analysis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Affected Areas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Areas with Demographic Interest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8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b936b71f5_0_184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99" name="Google Shape;99;g9b936b71f5_0_184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00" name="Google Shape;100;g9b936b71f5_0_184"/>
          <p:cNvSpPr txBox="1"/>
          <p:nvPr/>
        </p:nvSpPr>
        <p:spPr>
          <a:xfrm>
            <a:off x="1124125" y="449375"/>
            <a:ext cx="9843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Geospatial Analysis Tools 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500" b="1" u="sng">
                <a:solidFill>
                  <a:srgbClr val="595959"/>
                </a:solidFill>
              </a:rPr>
              <a:t>Network Analysis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Affected Areas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Areas with Demographic Interest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101" name="Google Shape;101;g9b936b71f5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66" y="1874650"/>
            <a:ext cx="11420874" cy="38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b936b71f5_0_193"/>
          <p:cNvSpPr txBox="1">
            <a:spLocks noGrp="1"/>
          </p:cNvSpPr>
          <p:nvPr>
            <p:ph type="body" idx="1"/>
          </p:nvPr>
        </p:nvSpPr>
        <p:spPr>
          <a:xfrm>
            <a:off x="6290311" y="88901"/>
            <a:ext cx="5002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NCDOT Research &amp; Innovation Summit 2020</a:t>
            </a:r>
            <a:endParaRPr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107" name="Google Shape;107;g9b936b71f5_0_193"/>
          <p:cNvSpPr txBox="1">
            <a:spLocks noGrp="1"/>
          </p:cNvSpPr>
          <p:nvPr>
            <p:ph type="sldNum" idx="12"/>
          </p:nvPr>
        </p:nvSpPr>
        <p:spPr>
          <a:xfrm>
            <a:off x="8519160" y="6356351"/>
            <a:ext cx="277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8" name="Google Shape;108;g9b936b71f5_0_193"/>
          <p:cNvSpPr txBox="1"/>
          <p:nvPr/>
        </p:nvSpPr>
        <p:spPr>
          <a:xfrm>
            <a:off x="1124125" y="449375"/>
            <a:ext cx="9843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Geospatial Analysis Tools  </a:t>
            </a:r>
            <a:endParaRPr sz="29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595959"/>
                </a:solidFill>
              </a:rPr>
              <a:t> </a:t>
            </a:r>
            <a:r>
              <a:rPr lang="en-US" sz="1200" b="1">
                <a:solidFill>
                  <a:srgbClr val="B7B7B7"/>
                </a:solidFill>
              </a:rPr>
              <a:t>Network Analysis</a:t>
            </a:r>
            <a:r>
              <a:rPr lang="en-US" sz="1200" b="1">
                <a:solidFill>
                  <a:srgbClr val="595959"/>
                </a:solidFill>
              </a:rPr>
              <a:t> |</a:t>
            </a:r>
            <a:r>
              <a:rPr lang="en-US" sz="1500" b="1">
                <a:solidFill>
                  <a:srgbClr val="595959"/>
                </a:solidFill>
              </a:rPr>
              <a:t> </a:t>
            </a:r>
            <a:r>
              <a:rPr lang="en-US" sz="1500" b="1" u="sng">
                <a:solidFill>
                  <a:srgbClr val="595959"/>
                </a:solidFill>
              </a:rPr>
              <a:t>Affected Areas</a:t>
            </a:r>
            <a:r>
              <a:rPr lang="en-US" sz="1200" b="1">
                <a:solidFill>
                  <a:srgbClr val="595959"/>
                </a:solidFill>
              </a:rPr>
              <a:t> | </a:t>
            </a:r>
            <a:r>
              <a:rPr lang="en-US" sz="1200" b="1">
                <a:solidFill>
                  <a:srgbClr val="B7B7B7"/>
                </a:solidFill>
              </a:rPr>
              <a:t>Areas with Demographic Interest</a:t>
            </a:r>
            <a:r>
              <a:rPr lang="en-US" sz="3300" b="1">
                <a:solidFill>
                  <a:srgbClr val="595959"/>
                </a:solidFill>
              </a:rPr>
              <a:t> </a:t>
            </a:r>
            <a:r>
              <a:rPr lang="en-US" sz="3600">
                <a:solidFill>
                  <a:srgbClr val="595959"/>
                </a:solidFill>
              </a:rPr>
              <a:t> </a:t>
            </a:r>
            <a:endParaRPr sz="3600">
              <a:solidFill>
                <a:srgbClr val="595959"/>
              </a:solidFill>
            </a:endParaRPr>
          </a:p>
        </p:txBody>
      </p:sp>
      <p:pic>
        <p:nvPicPr>
          <p:cNvPr id="109" name="Google Shape;109;g9b936b71f5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13" y="1605150"/>
            <a:ext cx="8574177" cy="483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602</Words>
  <Application>Microsoft Office PowerPoint</Application>
  <PresentationFormat>Custom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Raleway</vt:lpstr>
      <vt:lpstr>Arial</vt:lpstr>
      <vt:lpstr>Calibri</vt:lpstr>
      <vt:lpstr>Office Theme</vt:lpstr>
      <vt:lpstr>Effective Identification and Engagement of Transportation Stakeholders Using Geospatial Analytics and Online Advertising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Identification and Engagement of Transportation Stakeholders Using Geospatial Analytics and Online Advertising</dc:title>
  <dc:creator>Palcher-Silliman, Jennifer Ann</dc:creator>
  <cp:lastModifiedBy>Orfanidis, Georgios Ierotheos</cp:lastModifiedBy>
  <cp:revision>9</cp:revision>
  <dcterms:created xsi:type="dcterms:W3CDTF">2020-09-10T15:44:20Z</dcterms:created>
  <dcterms:modified xsi:type="dcterms:W3CDTF">2020-11-15T19:34:09Z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0x0101009148F5A04DDD49CBA7127AADA5FB792B00AADE34325A8B49CDA8BB4DB53328F21400EE7069B8A6D6C641B3CB665A60392103</vt:lpwstr>
  </property>
  <property fmtid="{D5CDD505-2E9C-101B-9397-08002B2CF9AE}" pid="3" name="_dlc_DocIdItemGuid">
    <vt:lpwstr>0014b449-8153-4717-8fd5-d9dc78be98bf</vt:lpwstr>
  </property>
  <property fmtid="{D5CDD505-2E9C-101B-9397-08002B2CF9AE}" pid="4" name="Business Content Type">
    <vt:lpwstr/>
  </property>
  <property fmtid="{D5CDD505-2E9C-101B-9397-08002B2CF9AE}" pid="5" name="Data Security Classification">
    <vt:lpwstr/>
  </property>
</Properties>
</file>